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Source Code Pro"/>
      <p:regular r:id="rId21"/>
      <p:bold r:id="rId22"/>
      <p:italic r:id="rId23"/>
      <p:boldItalic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SourceCodePro-bold.fntdata"/><Relationship Id="rId21" Type="http://schemas.openxmlformats.org/officeDocument/2006/relationships/font" Target="fonts/SourceCodePro-regular.fntdata"/><Relationship Id="rId24" Type="http://schemas.openxmlformats.org/officeDocument/2006/relationships/font" Target="fonts/SourceCodePro-boldItalic.fntdata"/><Relationship Id="rId23" Type="http://schemas.openxmlformats.org/officeDocument/2006/relationships/font" Target="fonts/SourceCodePr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43bede22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43bede22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43bede22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43bede22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43bede22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43bede22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43bede22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43bede22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43bede22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43bede22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43bede224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43bede22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570c3b9e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570c3b9e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43bede22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43bede22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43bede22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43bede22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43bede22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43bede22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43bede22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43bede22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43bede22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43bede22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43bede22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43bede22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43bede22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43bede22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1078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4">
            <a:alphaModFix/>
          </a:blip>
          <a:srcRect b="52421" l="0" r="0" t="0"/>
          <a:stretch/>
        </p:blipFill>
        <p:spPr>
          <a:xfrm>
            <a:off x="4153600" y="1370950"/>
            <a:ext cx="4106249" cy="24472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726889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6">
            <a:alphaModFix/>
          </a:blip>
          <a:srcRect b="35529" l="0" r="19807" t="0"/>
          <a:stretch/>
        </p:blipFill>
        <p:spPr>
          <a:xfrm>
            <a:off x="7286625" y="1998900"/>
            <a:ext cx="1489975" cy="26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55019"/>
            <a:ext cx="2760162" cy="5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0050" y="155025"/>
            <a:ext cx="2760150" cy="7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352275" y="2132923"/>
            <a:ext cx="300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Application web qui gère Les Magasins de vendeurs</a:t>
            </a:r>
            <a:endParaRPr b="1"/>
          </a:p>
        </p:txBody>
      </p:sp>
      <p:sp>
        <p:nvSpPr>
          <p:cNvPr id="69" name="Google Shape;69;p13"/>
          <p:cNvSpPr txBox="1"/>
          <p:nvPr/>
        </p:nvSpPr>
        <p:spPr>
          <a:xfrm>
            <a:off x="275525" y="3003246"/>
            <a:ext cx="4153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Réalisé par : 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Abdelmajid EL AYACHI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352275" y="3928386"/>
            <a:ext cx="30000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Encadré </a:t>
            </a:r>
            <a:r>
              <a:rPr lang="en" sz="1500"/>
              <a:t>par :  </a:t>
            </a:r>
            <a:endParaRPr sz="15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Youssef Wakhidi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977675" y="1310300"/>
            <a:ext cx="1604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FF"/>
                </a:solidFill>
              </a:rPr>
              <a:t>MShop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/>
        </p:nvSpPr>
        <p:spPr>
          <a:xfrm>
            <a:off x="285750" y="3367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FF"/>
                </a:solidFill>
              </a:rPr>
              <a:t>Frontend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400" y="1553825"/>
            <a:ext cx="2070611" cy="1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1447800" y="297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3CC"/>
                </a:solidFill>
              </a:rPr>
              <a:t>React</a:t>
            </a:r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609600" y="3505200"/>
            <a:ext cx="3000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63238"/>
                </a:solidFill>
              </a:rPr>
              <a:t>Monopage avec C</a:t>
            </a:r>
            <a:r>
              <a:rPr b="1" lang="en" sz="1600">
                <a:solidFill>
                  <a:srgbClr val="263238"/>
                </a:solidFill>
              </a:rPr>
              <a:t>reate React App</a:t>
            </a:r>
            <a:r>
              <a:rPr lang="en" sz="1600">
                <a:solidFill>
                  <a:srgbClr val="263238"/>
                </a:solidFill>
              </a:rPr>
              <a:t> </a:t>
            </a:r>
            <a:endParaRPr b="1" sz="1600">
              <a:solidFill>
                <a:srgbClr val="263238"/>
              </a:solidFill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9625" y="1713074"/>
            <a:ext cx="3427800" cy="11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5562600" y="297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3CC"/>
                </a:solidFill>
              </a:rPr>
              <a:t>Tailwind Css</a:t>
            </a:r>
            <a:endParaRPr/>
          </a:p>
        </p:txBody>
      </p:sp>
      <p:sp>
        <p:nvSpPr>
          <p:cNvPr id="153" name="Google Shape;153;p22"/>
          <p:cNvSpPr txBox="1"/>
          <p:nvPr/>
        </p:nvSpPr>
        <p:spPr>
          <a:xfrm>
            <a:off x="4905350" y="34335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63238"/>
              </a:solidFill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5500700" y="3500450"/>
            <a:ext cx="2479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Pour le style React Component</a:t>
            </a:r>
            <a:endParaRPr sz="1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/>
        </p:nvSpPr>
        <p:spPr>
          <a:xfrm>
            <a:off x="630011" y="6096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FF"/>
                </a:solidFill>
              </a:rPr>
              <a:t>Backend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75" y="1679675"/>
            <a:ext cx="1796825" cy="9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381000" y="34290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63238"/>
                </a:solidFill>
              </a:rPr>
              <a:t>respectons la structure </a:t>
            </a:r>
            <a:r>
              <a:rPr b="1" lang="en" sz="1600">
                <a:solidFill>
                  <a:srgbClr val="263238"/>
                </a:solidFill>
              </a:rPr>
              <a:t>MVC</a:t>
            </a:r>
            <a:endParaRPr b="1" sz="1600">
              <a:solidFill>
                <a:srgbClr val="263238"/>
              </a:solidFill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81000" y="297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PHP</a:t>
            </a:r>
            <a:endParaRPr b="1" sz="1800">
              <a:solidFill>
                <a:srgbClr val="0000FF"/>
              </a:solidFill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8425" y="1667275"/>
            <a:ext cx="1046900" cy="105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5791200" y="30480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XAMPP</a:t>
            </a:r>
            <a:endParaRPr b="1" sz="1800">
              <a:solidFill>
                <a:srgbClr val="0000FF"/>
              </a:solidFill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5791200" y="3429000"/>
            <a:ext cx="30000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63238"/>
                </a:solidFill>
              </a:rPr>
              <a:t>Mettre en place un serveur web local pour</a:t>
            </a:r>
            <a:r>
              <a:rPr b="1" lang="en" sz="1600">
                <a:solidFill>
                  <a:srgbClr val="263238"/>
                </a:solidFill>
              </a:rPr>
              <a:t> exécuter php server</a:t>
            </a:r>
            <a:endParaRPr b="1" sz="1600">
              <a:solidFill>
                <a:srgbClr val="26323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/>
        </p:nvSpPr>
        <p:spPr>
          <a:xfrm>
            <a:off x="1194025" y="2571750"/>
            <a:ext cx="702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</a:rPr>
              <a:t>Réalisation de projet</a:t>
            </a:r>
            <a:endParaRPr b="1" sz="3200">
              <a:solidFill>
                <a:srgbClr val="0000FF"/>
              </a:solidFill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548" y="2224775"/>
            <a:ext cx="1984087" cy="226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65315" y="723900"/>
            <a:ext cx="3034964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2275" y="1411725"/>
            <a:ext cx="1406625" cy="12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/>
        </p:nvSpPr>
        <p:spPr>
          <a:xfrm>
            <a:off x="4308025" y="1429338"/>
            <a:ext cx="1211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</a:rPr>
              <a:t>04</a:t>
            </a:r>
            <a:endParaRPr sz="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/>
        </p:nvSpPr>
        <p:spPr>
          <a:xfrm>
            <a:off x="2933000" y="820450"/>
            <a:ext cx="5766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0FF"/>
                </a:solidFill>
              </a:rPr>
              <a:t>Présentation de la platform finale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95325"/>
            <a:ext cx="2847175" cy="313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3050" y="2362513"/>
            <a:ext cx="2367075" cy="12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/>
        </p:nvSpPr>
        <p:spPr>
          <a:xfrm>
            <a:off x="4031125" y="408200"/>
            <a:ext cx="456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Les Parties qui restent à développer</a:t>
            </a: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205600"/>
            <a:ext cx="4695150" cy="36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5638800" y="10668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3CC"/>
                </a:solidFill>
              </a:rPr>
              <a:t>Admin support</a:t>
            </a:r>
            <a:endParaRPr b="1" sz="2400">
              <a:solidFill>
                <a:srgbClr val="0033CC"/>
              </a:solidFill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5638800" y="1828800"/>
            <a:ext cx="3000000" cy="19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63238"/>
                </a:solidFill>
              </a:rPr>
              <a:t>Pour l'automatisation de la communication entre client et vendeur et la gestion des clients et des vendeurs.</a:t>
            </a:r>
            <a:endParaRPr sz="2100">
              <a:solidFill>
                <a:srgbClr val="263238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50" y="627513"/>
            <a:ext cx="3521524" cy="388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/>
        </p:nvSpPr>
        <p:spPr>
          <a:xfrm>
            <a:off x="5267325" y="2100750"/>
            <a:ext cx="3000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900">
                <a:solidFill>
                  <a:srgbClr val="0033CC"/>
                </a:solidFill>
              </a:rPr>
              <a:t>Merci!</a:t>
            </a:r>
            <a:endParaRPr b="1" sz="6900">
              <a:solidFill>
                <a:srgbClr val="0033C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/>
        </p:nvSpPr>
        <p:spPr>
          <a:xfrm>
            <a:off x="1959425" y="2653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Sommaire</a:t>
            </a:r>
            <a:endParaRPr sz="1000"/>
          </a:p>
        </p:txBody>
      </p:sp>
      <p:sp>
        <p:nvSpPr>
          <p:cNvPr id="77" name="Google Shape;77;p14"/>
          <p:cNvSpPr txBox="1"/>
          <p:nvPr/>
        </p:nvSpPr>
        <p:spPr>
          <a:xfrm>
            <a:off x="561275" y="1234850"/>
            <a:ext cx="63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01</a:t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306150" y="1877775"/>
            <a:ext cx="2561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FF"/>
                </a:solidFill>
              </a:rPr>
              <a:t>Contexte général du projet</a:t>
            </a:r>
            <a:endParaRPr b="1" sz="1600">
              <a:solidFill>
                <a:srgbClr val="0000FF"/>
              </a:solidFill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4002540" y="1234175"/>
            <a:ext cx="53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02</a:t>
            </a:r>
            <a:endParaRPr b="1" sz="2400"/>
          </a:p>
        </p:txBody>
      </p:sp>
      <p:sp>
        <p:nvSpPr>
          <p:cNvPr id="80" name="Google Shape;80;p14"/>
          <p:cNvSpPr txBox="1"/>
          <p:nvPr/>
        </p:nvSpPr>
        <p:spPr>
          <a:xfrm>
            <a:off x="3581400" y="1828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Analyse et Conception</a:t>
            </a:r>
            <a:endParaRPr b="1" sz="1800">
              <a:solidFill>
                <a:srgbClr val="0000FF"/>
              </a:solidFill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637475" y="3063650"/>
            <a:ext cx="63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03</a:t>
            </a:r>
            <a:endParaRPr/>
          </a:p>
        </p:txBody>
      </p:sp>
      <p:sp>
        <p:nvSpPr>
          <p:cNvPr id="82" name="Google Shape;82;p14"/>
          <p:cNvSpPr txBox="1"/>
          <p:nvPr/>
        </p:nvSpPr>
        <p:spPr>
          <a:xfrm>
            <a:off x="4078740" y="3062975"/>
            <a:ext cx="53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04</a:t>
            </a:r>
            <a:endParaRPr b="1" sz="2400"/>
          </a:p>
        </p:txBody>
      </p:sp>
      <p:sp>
        <p:nvSpPr>
          <p:cNvPr id="83" name="Google Shape;83;p14"/>
          <p:cNvSpPr txBox="1"/>
          <p:nvPr/>
        </p:nvSpPr>
        <p:spPr>
          <a:xfrm>
            <a:off x="306150" y="3646023"/>
            <a:ext cx="25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FF"/>
                </a:solidFill>
              </a:rPr>
              <a:t>Choix technologique</a:t>
            </a:r>
            <a:endParaRPr b="1" sz="1600">
              <a:solidFill>
                <a:srgbClr val="0000FF"/>
              </a:solidFill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3581400" y="359704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Réalisation de projet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0037" y="1344825"/>
            <a:ext cx="2083925" cy="16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1194025" y="2571750"/>
            <a:ext cx="702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</a:rPr>
              <a:t>Contexte</a:t>
            </a:r>
            <a:r>
              <a:rPr b="1" lang="en" sz="1200">
                <a:solidFill>
                  <a:srgbClr val="0000FF"/>
                </a:solidFill>
              </a:rPr>
              <a:t> </a:t>
            </a:r>
            <a:r>
              <a:rPr b="1" lang="en" sz="3200">
                <a:solidFill>
                  <a:srgbClr val="0000FF"/>
                </a:solidFill>
              </a:rPr>
              <a:t>général du projet</a:t>
            </a:r>
            <a:endParaRPr b="1" sz="3200">
              <a:solidFill>
                <a:srgbClr val="0000FF"/>
              </a:solidFill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5548" y="2224775"/>
            <a:ext cx="1984087" cy="226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65315" y="723900"/>
            <a:ext cx="3034964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/>
        </p:nvSpPr>
        <p:spPr>
          <a:xfrm>
            <a:off x="183700" y="112275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Problématique</a:t>
            </a:r>
            <a:endParaRPr sz="1200"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800" y="609600"/>
            <a:ext cx="3777050" cy="37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183700" y="1308750"/>
            <a:ext cx="53373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Char char="-"/>
            </a:pPr>
            <a:r>
              <a:rPr b="1" lang="en" sz="2000">
                <a:solidFill>
                  <a:srgbClr val="0000FF"/>
                </a:solidFill>
              </a:rPr>
              <a:t>Beaucoup de vendeurs ambulants n'ont pas de magasin.</a:t>
            </a:r>
            <a:endParaRPr b="1" sz="2000">
              <a:solidFill>
                <a:srgbClr val="0000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Char char="-"/>
            </a:pPr>
            <a:r>
              <a:rPr b="1" lang="en" sz="2000">
                <a:solidFill>
                  <a:srgbClr val="0000FF"/>
                </a:solidFill>
              </a:rPr>
              <a:t>Et les vendeurs veulent vendre le maximum des produits.</a:t>
            </a:r>
            <a:endParaRPr b="1" sz="20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FF"/>
              </a:solidFill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571500" y="877650"/>
            <a:ext cx="196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Pour les vendeurs:</a:t>
            </a:r>
            <a:endParaRPr sz="1600"/>
          </a:p>
        </p:txBody>
      </p:sp>
      <p:sp>
        <p:nvSpPr>
          <p:cNvPr id="101" name="Google Shape;101;p16"/>
          <p:cNvSpPr txBox="1"/>
          <p:nvPr/>
        </p:nvSpPr>
        <p:spPr>
          <a:xfrm>
            <a:off x="698950" y="2767000"/>
            <a:ext cx="196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Pour les acheteurs:</a:t>
            </a:r>
            <a:endParaRPr sz="1600"/>
          </a:p>
        </p:txBody>
      </p:sp>
      <p:sp>
        <p:nvSpPr>
          <p:cNvPr id="102" name="Google Shape;102;p16"/>
          <p:cNvSpPr txBox="1"/>
          <p:nvPr/>
        </p:nvSpPr>
        <p:spPr>
          <a:xfrm>
            <a:off x="165550" y="3135075"/>
            <a:ext cx="4832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Char char="-"/>
            </a:pPr>
            <a:r>
              <a:rPr b="1" lang="en" sz="2000">
                <a:solidFill>
                  <a:srgbClr val="0000FF"/>
                </a:solidFill>
              </a:rPr>
              <a:t>Manque de temps pour aller jusqu'à la boutique pour acheter.</a:t>
            </a:r>
            <a:endParaRPr b="1" sz="2000">
              <a:solidFill>
                <a:srgbClr val="0000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Char char="-"/>
            </a:pPr>
            <a:r>
              <a:rPr b="1" lang="en" sz="2000">
                <a:solidFill>
                  <a:srgbClr val="0000FF"/>
                </a:solidFill>
              </a:rPr>
              <a:t>Besoin d'un produit exact qu'on trouve pas dans la boutique visité.</a:t>
            </a:r>
            <a:endParaRPr b="1" sz="2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950" y="1747150"/>
            <a:ext cx="4232274" cy="24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299700" y="1409700"/>
            <a:ext cx="2092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FF"/>
                </a:solidFill>
              </a:rPr>
              <a:t>Gestion des produits. </a:t>
            </a:r>
            <a:endParaRPr b="1" sz="1600">
              <a:solidFill>
                <a:srgbClr val="0000FF"/>
              </a:solidFill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1069543" y="167050"/>
            <a:ext cx="6766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Si on veut </a:t>
            </a:r>
            <a:r>
              <a:rPr b="1" lang="en" sz="2300"/>
              <a:t>gérer plusieurs boutiques</a:t>
            </a:r>
            <a:r>
              <a:rPr b="1" lang="en" sz="2300"/>
              <a:t> de vendeurs et gérer les achats des clients? </a:t>
            </a:r>
            <a:endParaRPr sz="900"/>
          </a:p>
        </p:txBody>
      </p:sp>
      <p:sp>
        <p:nvSpPr>
          <p:cNvPr id="110" name="Google Shape;110;p17"/>
          <p:cNvSpPr txBox="1"/>
          <p:nvPr/>
        </p:nvSpPr>
        <p:spPr>
          <a:xfrm>
            <a:off x="218400" y="2590800"/>
            <a:ext cx="20922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FF"/>
                </a:solidFill>
              </a:rPr>
              <a:t>Gestion des commandes et des transactions.</a:t>
            </a:r>
            <a:endParaRPr b="1" sz="1600">
              <a:solidFill>
                <a:srgbClr val="0000FF"/>
              </a:solidFill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6191050" y="1409700"/>
            <a:ext cx="1929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FF"/>
                </a:solidFill>
              </a:rPr>
              <a:t>Choix des produits.</a:t>
            </a:r>
            <a:endParaRPr b="1" sz="1600">
              <a:solidFill>
                <a:srgbClr val="0000FF"/>
              </a:solidFill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6472925" y="2974500"/>
            <a:ext cx="192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FF"/>
                </a:solidFill>
              </a:rPr>
              <a:t>F</a:t>
            </a:r>
            <a:r>
              <a:rPr b="1" lang="en" sz="1600">
                <a:solidFill>
                  <a:srgbClr val="0000FF"/>
                </a:solidFill>
              </a:rPr>
              <a:t>aire les achats.</a:t>
            </a:r>
            <a:endParaRPr b="1" sz="16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/>
        </p:nvSpPr>
        <p:spPr>
          <a:xfrm>
            <a:off x="1194025" y="2571750"/>
            <a:ext cx="702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</a:rPr>
              <a:t>Analyse et conception</a:t>
            </a:r>
            <a:endParaRPr b="1" sz="3200">
              <a:solidFill>
                <a:srgbClr val="0000FF"/>
              </a:solidFill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548" y="2224775"/>
            <a:ext cx="1984087" cy="226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65315" y="723900"/>
            <a:ext cx="3034964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2275" y="1411725"/>
            <a:ext cx="1406625" cy="12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4308025" y="1429338"/>
            <a:ext cx="1211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</a:rPr>
              <a:t>02</a:t>
            </a:r>
            <a:endParaRPr sz="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/>
        </p:nvSpPr>
        <p:spPr>
          <a:xfrm>
            <a:off x="234723" y="398009"/>
            <a:ext cx="584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Diagramme de cas d’utilisation</a:t>
            </a:r>
            <a:endParaRPr sz="1000">
              <a:solidFill>
                <a:srgbClr val="0000FF"/>
              </a:solidFill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1725" y="152400"/>
            <a:ext cx="3439875" cy="4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/>
        </p:nvSpPr>
        <p:spPr>
          <a:xfrm>
            <a:off x="0" y="0"/>
            <a:ext cx="394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Diagramme de classe</a:t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150" y="131975"/>
            <a:ext cx="4889699" cy="4734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/>
        </p:nvSpPr>
        <p:spPr>
          <a:xfrm>
            <a:off x="1194025" y="2571750"/>
            <a:ext cx="702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</a:rPr>
              <a:t>Choix technologique</a:t>
            </a:r>
            <a:endParaRPr b="1" sz="3200">
              <a:solidFill>
                <a:srgbClr val="0000FF"/>
              </a:solidFill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548" y="2224775"/>
            <a:ext cx="1984087" cy="226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65315" y="723900"/>
            <a:ext cx="3034964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2275" y="1411725"/>
            <a:ext cx="1406625" cy="12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4308025" y="1429338"/>
            <a:ext cx="1211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</a:rPr>
              <a:t>03</a:t>
            </a:r>
            <a:endParaRPr sz="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